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88" r:id="rId3"/>
    <p:sldId id="293" r:id="rId4"/>
    <p:sldId id="290" r:id="rId5"/>
    <p:sldId id="289" r:id="rId6"/>
    <p:sldId id="295" r:id="rId7"/>
    <p:sldId id="292" r:id="rId8"/>
    <p:sldId id="29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779CC93D-E52E-4D84-901B-11D7331DD495}">
          <p14:sldIdLst>
            <p14:sldId id="259"/>
          </p14:sldIdLst>
        </p14:section>
        <p14:section name="Conent" id="{6D9936A3-3945-4757-BC8B-B5C252D8E036}">
          <p14:sldIdLst>
            <p14:sldId id="288"/>
          </p14:sldIdLst>
        </p14:section>
        <p14:section name="Slides" id="{BAB3A466-96C9-4230-9978-795378D75699}">
          <p14:sldIdLst>
            <p14:sldId id="293"/>
            <p14:sldId id="290"/>
            <p14:sldId id="289"/>
            <p14:sldId id="295"/>
            <p14:sldId id="292"/>
            <p14:sldId id="296"/>
          </p14:sldIdLst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83977" autoAdjust="0"/>
  </p:normalViewPr>
  <p:slideViewPr>
    <p:cSldViewPr>
      <p:cViewPr varScale="1">
        <p:scale>
          <a:sx n="74" d="100"/>
          <a:sy n="74" d="100"/>
        </p:scale>
        <p:origin x="-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15/06/2014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1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15/06/2014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2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15/06/2014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15/06/2014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15/06/2014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15/06/2014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15/06/2014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15/06/2014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15/06/2014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15/06/2014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15/06/2014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15/06/2014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15/06/2014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15/06/2014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  <p:custDataLst>
              <p:tags r:id="rId2"/>
            </p:custDataLst>
          </p:nvPr>
        </p:nvSpPr>
        <p:spPr>
          <a:xfrm>
            <a:off x="3429000" y="4419600"/>
            <a:ext cx="2667000" cy="60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Abdulelah Alwabel</a:t>
            </a:r>
            <a:endParaRPr lang="en-US" sz="2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" name="Subtitle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371600" y="2971800"/>
            <a:ext cx="73914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Fault-Aware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VM Allocation Mechanism For Desktop Clouds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Content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Desktop Cloud Overview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Virtual Machine (VM) Allocation </a:t>
            </a:r>
            <a:r>
              <a:rPr lang="en-US" dirty="0" smtClean="0">
                <a:solidFill>
                  <a:srgbClr val="000000"/>
                </a:solidFill>
              </a:rPr>
              <a:t>Mechanism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Problem Statement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 Proposed a VM </a:t>
            </a:r>
            <a:r>
              <a:rPr lang="en-US" dirty="0" smtClean="0">
                <a:solidFill>
                  <a:srgbClr val="000000"/>
                </a:solidFill>
              </a:rPr>
              <a:t>Allocation Mechanism</a:t>
            </a:r>
          </a:p>
          <a:p>
            <a:r>
              <a:rPr lang="en-US" dirty="0" smtClean="0"/>
              <a:t>Experiments and Evaluation </a:t>
            </a:r>
            <a:r>
              <a:rPr lang="en-US" dirty="0" smtClean="0">
                <a:solidFill>
                  <a:srgbClr val="000000"/>
                </a:solidFill>
              </a:rPr>
              <a:t>Metrics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09544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Desktop Cloud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Desktop </a:t>
            </a:r>
            <a:r>
              <a:rPr lang="en-US" dirty="0" smtClean="0"/>
              <a:t>Cloud is a new Cloud type that harnesses </a:t>
            </a:r>
            <a:r>
              <a:rPr lang="en-US" dirty="0" smtClean="0"/>
              <a:t>non-dedicated computing resources to provide Cloud services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Resources can </a:t>
            </a:r>
            <a:r>
              <a:rPr lang="en-US" dirty="0" smtClean="0"/>
              <a:t>be limited to an </a:t>
            </a:r>
            <a:r>
              <a:rPr lang="en-US" dirty="0" err="1" smtClean="0"/>
              <a:t>organisation</a:t>
            </a:r>
            <a:r>
              <a:rPr lang="en-US" dirty="0" smtClean="0"/>
              <a:t> or collected from the </a:t>
            </a:r>
            <a:r>
              <a:rPr lang="en-US" dirty="0" smtClean="0"/>
              <a:t>public</a:t>
            </a:r>
          </a:p>
          <a:p>
            <a:r>
              <a:rPr lang="en-US" dirty="0" smtClean="0"/>
              <a:t>Desktop Clouds Vs. Traditional Clouds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8665752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 Allocation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499587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dirty="0" smtClean="0"/>
              <a:t>It is the process of allocating a virtual machine (VM) to a physical machine (PM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290966"/>
              </p:ext>
            </p:extLst>
          </p:nvPr>
        </p:nvGraphicFramePr>
        <p:xfrm>
          <a:off x="3962400" y="2971800"/>
          <a:ext cx="1447800" cy="2820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Visio" r:id="rId3" imgW="1253300" imgH="2440244" progId="Visio.Drawing.11">
                  <p:embed/>
                </p:oleObj>
              </mc:Choice>
              <mc:Fallback>
                <p:oleObj name="Visio" r:id="rId3" imgW="1253300" imgH="2440244" progId="Visio.Drawing.11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971800"/>
                        <a:ext cx="1447800" cy="28203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3188618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</a:t>
            </a:r>
            <a:r>
              <a:rPr lang="en-US" dirty="0" smtClean="0"/>
              <a:t>design a mechanism that can </a:t>
            </a:r>
            <a:r>
              <a:rPr lang="en-US" dirty="0" smtClean="0"/>
              <a:t>improve resource </a:t>
            </a:r>
            <a:r>
              <a:rPr lang="en-US" dirty="0" err="1" smtClean="0"/>
              <a:t>utilisation</a:t>
            </a:r>
            <a:r>
              <a:rPr lang="en-US" dirty="0" smtClean="0"/>
              <a:t> </a:t>
            </a:r>
            <a:r>
              <a:rPr lang="en-US" dirty="0" smtClean="0"/>
              <a:t>without </a:t>
            </a:r>
            <a:r>
              <a:rPr lang="en-US" dirty="0" smtClean="0"/>
              <a:t>affecting </a:t>
            </a:r>
            <a:r>
              <a:rPr lang="en-US" dirty="0" smtClean="0"/>
              <a:t>Performance </a:t>
            </a:r>
          </a:p>
          <a:p>
            <a:pPr marL="800100" lvl="2" indent="0">
              <a:buNone/>
            </a:pPr>
            <a:r>
              <a:rPr lang="en-US" dirty="0" smtClean="0"/>
              <a:t>=&gt; Desktop Clouds: in the presence of node failures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Challenges:</a:t>
            </a:r>
          </a:p>
          <a:p>
            <a:pPr lvl="1"/>
            <a:r>
              <a:rPr lang="en-US" dirty="0"/>
              <a:t>Replication Vs. availability </a:t>
            </a:r>
          </a:p>
          <a:p>
            <a:pPr lvl="1"/>
            <a:r>
              <a:rPr lang="en-US" dirty="0"/>
              <a:t>Migration Vs. cost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1848307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 smtClean="0"/>
              <a:t>Proposed </a:t>
            </a:r>
            <a:r>
              <a:rPr sz="3600" dirty="0" smtClean="0"/>
              <a:t>VM </a:t>
            </a:r>
            <a:r>
              <a:rPr sz="3600" dirty="0" smtClean="0"/>
              <a:t>Allocation </a:t>
            </a:r>
            <a:r>
              <a:rPr lang="en-US" sz="3600" dirty="0" smtClean="0"/>
              <a:t>Mechanism </a:t>
            </a:r>
            <a:endParaRPr lang="en-US" sz="36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295400" y="1828800"/>
          <a:ext cx="6291652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Visio" r:id="rId3" imgW="4274010" imgH="2129569" progId="Visio.Drawing.11">
                  <p:embed/>
                </p:oleObj>
              </mc:Choice>
              <mc:Fallback>
                <p:oleObj name="Visio" r:id="rId3" imgW="4274010" imgH="2129569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828800"/>
                        <a:ext cx="6291652" cy="335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7584167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Experiment I: Desktop Clouds Vs. Traditional Clouds</a:t>
            </a:r>
          </a:p>
          <a:p>
            <a:r>
              <a:rPr lang="en-GB" dirty="0" smtClean="0"/>
              <a:t>Experiment II: evaluate the proposed mechanism</a:t>
            </a:r>
          </a:p>
          <a:p>
            <a:r>
              <a:rPr lang="en-GB" dirty="0" smtClean="0"/>
              <a:t>Experiment III: online optimisation</a:t>
            </a:r>
            <a:endParaRPr lang="en-GB" dirty="0" smtClean="0"/>
          </a:p>
          <a:p>
            <a:r>
              <a:rPr lang="en-GB" dirty="0" smtClean="0"/>
              <a:t>Evaluation Metrics:</a:t>
            </a:r>
          </a:p>
          <a:p>
            <a:pPr lvl="1"/>
            <a:r>
              <a:rPr lang="en-GB" dirty="0" smtClean="0"/>
              <a:t>Performance (Response time &amp; throughput)</a:t>
            </a:r>
          </a:p>
          <a:p>
            <a:pPr lvl="1"/>
            <a:r>
              <a:rPr lang="en-GB" dirty="0" smtClean="0"/>
              <a:t>Power consumption (Utilisation)</a:t>
            </a:r>
          </a:p>
          <a:p>
            <a:pPr lvl="1"/>
            <a:r>
              <a:rPr lang="en-GB" dirty="0" smtClean="0"/>
              <a:t>Resource availability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pPr marL="4680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1128587"/>
      </p:ext>
    </p:extLst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Thank you ..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slow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Training_v2_optimized">
  <a:themeElements>
    <a:clrScheme name="Custom 2">
      <a:dk1>
        <a:srgbClr val="000000"/>
      </a:dk1>
      <a:lt1>
        <a:sysClr val="window" lastClr="FFFFFF"/>
      </a:lt1>
      <a:dk2>
        <a:srgbClr val="1F497D"/>
      </a:dk2>
      <a:lt2>
        <a:srgbClr val="00000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New Employees.potx</Template>
  <TotalTime>0</TotalTime>
  <Words>182</Words>
  <Application>Microsoft Macintosh PowerPoint</Application>
  <PresentationFormat>On-screen Show (4:3)</PresentationFormat>
  <Paragraphs>39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Training_v2_optimized</vt:lpstr>
      <vt:lpstr>Visio</vt:lpstr>
      <vt:lpstr>PowerPoint Presentation</vt:lpstr>
      <vt:lpstr>Content</vt:lpstr>
      <vt:lpstr>Desktop Cloud Overview</vt:lpstr>
      <vt:lpstr>VM Allocation Mechanism</vt:lpstr>
      <vt:lpstr>Problem Statement</vt:lpstr>
      <vt:lpstr>The Proposed VM Allocation Mechanism </vt:lpstr>
      <vt:lpstr>Experiments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2010-02-01T21:33:28Z</dcterms:created>
  <dcterms:modified xsi:type="dcterms:W3CDTF">2014-06-15T23:29:53Z</dcterms:modified>
</cp:coreProperties>
</file>