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61" r:id="rId6"/>
    <p:sldId id="262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9" cy="720089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78E1394-A9CA-47CC-9DAA-5F1415EEF3A4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</dgm:pt>
    <dgm:pt modelId="{B5B37FAE-11FF-4ADD-9C49-DF853EBD74A9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 smtClean="0">
              <a:solidFill>
                <a:srgbClr val="C00000"/>
              </a:solidFill>
            </a:rPr>
            <a:t>Literature review </a:t>
          </a:r>
          <a:endParaRPr lang="en-GB" b="1" dirty="0">
            <a:solidFill>
              <a:srgbClr val="C00000"/>
            </a:solidFill>
          </a:endParaRPr>
        </a:p>
      </dgm:t>
    </dgm:pt>
    <dgm:pt modelId="{4EE74C50-CCB0-432E-A703-E93D7AC8AA50}" type="parTrans" cxnId="{7202AE96-2B22-487D-ADDB-C4E46C105136}">
      <dgm:prSet/>
      <dgm:spPr/>
      <dgm:t>
        <a:bodyPr/>
        <a:lstStyle/>
        <a:p>
          <a:endParaRPr lang="en-GB"/>
        </a:p>
      </dgm:t>
    </dgm:pt>
    <dgm:pt modelId="{7B002047-91AE-40CE-B172-E70D4697C4CC}" type="sibTrans" cxnId="{7202AE96-2B22-487D-ADDB-C4E46C105136}">
      <dgm:prSet/>
      <dgm:spPr/>
      <dgm:t>
        <a:bodyPr/>
        <a:lstStyle/>
        <a:p>
          <a:endParaRPr lang="en-GB"/>
        </a:p>
      </dgm:t>
    </dgm:pt>
    <dgm:pt modelId="{1A15EB9C-3AF2-4059-B64B-391DDC2131F3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 smtClean="0">
              <a:solidFill>
                <a:srgbClr val="C00000"/>
              </a:solidFill>
            </a:rPr>
            <a:t>Framework of challenges in DSD with experts review  </a:t>
          </a:r>
          <a:endParaRPr lang="en-GB" b="1" dirty="0">
            <a:solidFill>
              <a:srgbClr val="C00000"/>
            </a:solidFill>
          </a:endParaRPr>
        </a:p>
      </dgm:t>
    </dgm:pt>
    <dgm:pt modelId="{6A4FEBE4-A3CA-4AF9-99D8-9E6B4E7E46EA}" type="parTrans" cxnId="{42737F51-18CB-451A-BC15-09993A855BEB}">
      <dgm:prSet/>
      <dgm:spPr/>
      <dgm:t>
        <a:bodyPr/>
        <a:lstStyle/>
        <a:p>
          <a:endParaRPr lang="en-GB"/>
        </a:p>
      </dgm:t>
    </dgm:pt>
    <dgm:pt modelId="{97D97610-5609-448C-869D-34B8A8587FE2}" type="sibTrans" cxnId="{42737F51-18CB-451A-BC15-09993A855BEB}">
      <dgm:prSet/>
      <dgm:spPr/>
      <dgm:t>
        <a:bodyPr/>
        <a:lstStyle/>
        <a:p>
          <a:endParaRPr lang="en-GB"/>
        </a:p>
      </dgm:t>
    </dgm:pt>
    <dgm:pt modelId="{98E4EE21-FFF1-4ABD-98C1-8E5CD9569B6C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 smtClean="0">
              <a:solidFill>
                <a:srgbClr val="C00000"/>
              </a:solidFill>
            </a:rPr>
            <a:t>Contextual inquiry study </a:t>
          </a:r>
          <a:endParaRPr lang="en-GB" b="1" dirty="0">
            <a:solidFill>
              <a:srgbClr val="C00000"/>
            </a:solidFill>
          </a:endParaRPr>
        </a:p>
      </dgm:t>
    </dgm:pt>
    <dgm:pt modelId="{E3FA83A5-2E45-4C65-9282-65FE48845550}" type="parTrans" cxnId="{CB66878C-093A-4A23-BF74-46667B79B69B}">
      <dgm:prSet/>
      <dgm:spPr/>
      <dgm:t>
        <a:bodyPr/>
        <a:lstStyle/>
        <a:p>
          <a:endParaRPr lang="en-GB"/>
        </a:p>
      </dgm:t>
    </dgm:pt>
    <dgm:pt modelId="{10AAD4B3-E627-4868-A322-BE46B203D61C}" type="sibTrans" cxnId="{CB66878C-093A-4A23-BF74-46667B79B69B}">
      <dgm:prSet/>
      <dgm:spPr/>
      <dgm:t>
        <a:bodyPr/>
        <a:lstStyle/>
        <a:p>
          <a:endParaRPr lang="en-GB"/>
        </a:p>
      </dgm:t>
    </dgm:pt>
    <dgm:pt modelId="{65A9569B-A7CD-48F0-9347-009040381407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 smtClean="0">
              <a:solidFill>
                <a:srgbClr val="C00000"/>
              </a:solidFill>
            </a:rPr>
            <a:t>A model for local decision making in customisation process for DSD projects.</a:t>
          </a:r>
          <a:endParaRPr lang="en-GB" b="1" dirty="0">
            <a:solidFill>
              <a:srgbClr val="C00000"/>
            </a:solidFill>
          </a:endParaRPr>
        </a:p>
      </dgm:t>
    </dgm:pt>
    <dgm:pt modelId="{2252DC4F-71F0-4FCA-B61C-0735712AC2EB}" type="parTrans" cxnId="{0CEF74D8-AD4B-49DB-B610-AAF01C777C5D}">
      <dgm:prSet/>
      <dgm:spPr/>
      <dgm:t>
        <a:bodyPr/>
        <a:lstStyle/>
        <a:p>
          <a:endParaRPr lang="en-GB"/>
        </a:p>
      </dgm:t>
    </dgm:pt>
    <dgm:pt modelId="{84A43707-1CB6-4867-B110-883783BBCAA0}" type="sibTrans" cxnId="{0CEF74D8-AD4B-49DB-B610-AAF01C777C5D}">
      <dgm:prSet/>
      <dgm:spPr/>
      <dgm:t>
        <a:bodyPr/>
        <a:lstStyle/>
        <a:p>
          <a:endParaRPr lang="en-GB"/>
        </a:p>
      </dgm:t>
    </dgm:pt>
    <dgm:pt modelId="{F7E97661-64FD-43A6-B782-36E9BE037E98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 smtClean="0">
              <a:solidFill>
                <a:srgbClr val="C00000"/>
              </a:solidFill>
            </a:rPr>
            <a:t>Evaluation using simulation method Simulation </a:t>
          </a:r>
          <a:endParaRPr lang="en-GB" b="1" dirty="0">
            <a:solidFill>
              <a:srgbClr val="C00000"/>
            </a:solidFill>
          </a:endParaRPr>
        </a:p>
      </dgm:t>
    </dgm:pt>
    <dgm:pt modelId="{6B6A54E6-0457-4097-889B-1176D37EDAF4}" type="parTrans" cxnId="{8C6F1867-2550-4A9A-8CAE-5DEC52AB4AA9}">
      <dgm:prSet/>
      <dgm:spPr/>
      <dgm:t>
        <a:bodyPr/>
        <a:lstStyle/>
        <a:p>
          <a:endParaRPr lang="en-GB"/>
        </a:p>
      </dgm:t>
    </dgm:pt>
    <dgm:pt modelId="{BAFFEDD6-E96D-4725-A924-69BA37E64D2B}" type="sibTrans" cxnId="{8C6F1867-2550-4A9A-8CAE-5DEC52AB4AA9}">
      <dgm:prSet/>
      <dgm:spPr/>
      <dgm:t>
        <a:bodyPr/>
        <a:lstStyle/>
        <a:p>
          <a:endParaRPr lang="en-GB"/>
        </a:p>
      </dgm:t>
    </dgm:pt>
    <dgm:pt modelId="{6843CC80-78E2-4B2D-BCD8-D62BFFADB9D7}">
      <dgm:prSet phldrT="[Text]">
        <dgm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en-GB" b="1" dirty="0" smtClean="0">
              <a:solidFill>
                <a:srgbClr val="C00000"/>
              </a:solidFill>
            </a:rPr>
            <a:t>Confirmatory study </a:t>
          </a:r>
          <a:endParaRPr lang="en-GB" b="1" dirty="0">
            <a:solidFill>
              <a:srgbClr val="C00000"/>
            </a:solidFill>
          </a:endParaRPr>
        </a:p>
      </dgm:t>
    </dgm:pt>
    <dgm:pt modelId="{92B7C111-A5F9-40CD-B4A7-2E9F3EEF56E1}" type="sibTrans" cxnId="{33D6B2A8-26E1-4816-9644-298651FBD659}">
      <dgm:prSet/>
      <dgm:spPr/>
      <dgm:t>
        <a:bodyPr/>
        <a:lstStyle/>
        <a:p>
          <a:endParaRPr lang="en-GB"/>
        </a:p>
      </dgm:t>
    </dgm:pt>
    <dgm:pt modelId="{7178A7DB-C910-49D6-BF0E-1DF381D32D7B}" type="parTrans" cxnId="{33D6B2A8-26E1-4816-9644-298651FBD659}">
      <dgm:prSet/>
      <dgm:spPr/>
      <dgm:t>
        <a:bodyPr/>
        <a:lstStyle/>
        <a:p>
          <a:endParaRPr lang="en-GB"/>
        </a:p>
      </dgm:t>
    </dgm:pt>
    <dgm:pt modelId="{D894B96B-6308-4A9D-BC03-3E858DF2B633}" type="pres">
      <dgm:prSet presAssocID="{C78E1394-A9CA-47CC-9DAA-5F1415EEF3A4}" presName="CompostProcess" presStyleCnt="0">
        <dgm:presLayoutVars>
          <dgm:dir/>
          <dgm:resizeHandles val="exact"/>
        </dgm:presLayoutVars>
      </dgm:prSet>
      <dgm:spPr/>
    </dgm:pt>
    <dgm:pt modelId="{263BD199-AB7A-4696-A2BE-A22D3DCF346F}" type="pres">
      <dgm:prSet presAssocID="{C78E1394-A9CA-47CC-9DAA-5F1415EEF3A4}" presName="arrow" presStyleLbl="bgShp" presStyleIdx="0" presStyleCnt="1"/>
      <dgm:spPr>
        <a:solidFill>
          <a:schemeClr val="accent2"/>
        </a:solidFill>
      </dgm:spPr>
    </dgm:pt>
    <dgm:pt modelId="{E8252009-DF44-4298-AC51-E5D7DE38E8FA}" type="pres">
      <dgm:prSet presAssocID="{C78E1394-A9CA-47CC-9DAA-5F1415EEF3A4}" presName="linearProcess" presStyleCnt="0"/>
      <dgm:spPr/>
    </dgm:pt>
    <dgm:pt modelId="{97CBCC1C-0885-441C-9B45-00044A6043F9}" type="pres">
      <dgm:prSet presAssocID="{B5B37FAE-11FF-4ADD-9C49-DF853EBD74A9}" presName="textNode" presStyleLbl="node1" presStyleIdx="0" presStyleCnt="6">
        <dgm:presLayoutVars>
          <dgm:bulletEnabled val="1"/>
        </dgm:presLayoutVars>
      </dgm:prSet>
      <dgm:spPr/>
    </dgm:pt>
    <dgm:pt modelId="{7B1C4C78-4F1A-4125-9BCE-CB518DBB1628}" type="pres">
      <dgm:prSet presAssocID="{7B002047-91AE-40CE-B172-E70D4697C4CC}" presName="sibTrans" presStyleCnt="0"/>
      <dgm:spPr/>
    </dgm:pt>
    <dgm:pt modelId="{DFB96F44-615B-40E3-8B86-F503BEA00FB3}" type="pres">
      <dgm:prSet presAssocID="{1A15EB9C-3AF2-4059-B64B-391DDC2131F3}" presName="textNode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09648487-6D2D-49A7-BE50-E84281FF0458}" type="pres">
      <dgm:prSet presAssocID="{97D97610-5609-448C-869D-34B8A8587FE2}" presName="sibTrans" presStyleCnt="0"/>
      <dgm:spPr/>
    </dgm:pt>
    <dgm:pt modelId="{451C97E5-F9C7-48AB-A94A-BE52BBC6FD72}" type="pres">
      <dgm:prSet presAssocID="{65A9569B-A7CD-48F0-9347-009040381407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84063EA7-3AD7-4A08-A8C3-2E2B34204B34}" type="pres">
      <dgm:prSet presAssocID="{84A43707-1CB6-4867-B110-883783BBCAA0}" presName="sibTrans" presStyleCnt="0"/>
      <dgm:spPr/>
    </dgm:pt>
    <dgm:pt modelId="{58A33EA5-18B4-47AE-BA6F-956B99F1FE81}" type="pres">
      <dgm:prSet presAssocID="{98E4EE21-FFF1-4ABD-98C1-8E5CD9569B6C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138BC642-6C95-4DC8-888A-22324FFBF7B6}" type="pres">
      <dgm:prSet presAssocID="{10AAD4B3-E627-4868-A322-BE46B203D61C}" presName="sibTrans" presStyleCnt="0"/>
      <dgm:spPr/>
    </dgm:pt>
    <dgm:pt modelId="{45E3F0C2-248A-4520-AD4E-CA58C272C4D3}" type="pres">
      <dgm:prSet presAssocID="{F7E97661-64FD-43A6-B782-36E9BE037E98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67E152A-09AD-4719-A9DB-CB26A8CD0CEF}" type="pres">
      <dgm:prSet presAssocID="{BAFFEDD6-E96D-4725-A924-69BA37E64D2B}" presName="sibTrans" presStyleCnt="0"/>
      <dgm:spPr/>
    </dgm:pt>
    <dgm:pt modelId="{4EDD108C-82FD-433B-8595-18C8D88BB713}" type="pres">
      <dgm:prSet presAssocID="{6843CC80-78E2-4B2D-BCD8-D62BFFADB9D7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B53E3C6C-2155-4D16-A189-66DEAFA28822}" type="presOf" srcId="{C78E1394-A9CA-47CC-9DAA-5F1415EEF3A4}" destId="{D894B96B-6308-4A9D-BC03-3E858DF2B633}" srcOrd="0" destOrd="0" presId="urn:microsoft.com/office/officeart/2005/8/layout/hProcess9"/>
    <dgm:cxn modelId="{47BF3062-7C84-463C-9E75-3C782C697A36}" type="presOf" srcId="{65A9569B-A7CD-48F0-9347-009040381407}" destId="{451C97E5-F9C7-48AB-A94A-BE52BBC6FD72}" srcOrd="0" destOrd="0" presId="urn:microsoft.com/office/officeart/2005/8/layout/hProcess9"/>
    <dgm:cxn modelId="{7202AE96-2B22-487D-ADDB-C4E46C105136}" srcId="{C78E1394-A9CA-47CC-9DAA-5F1415EEF3A4}" destId="{B5B37FAE-11FF-4ADD-9C49-DF853EBD74A9}" srcOrd="0" destOrd="0" parTransId="{4EE74C50-CCB0-432E-A703-E93D7AC8AA50}" sibTransId="{7B002047-91AE-40CE-B172-E70D4697C4CC}"/>
    <dgm:cxn modelId="{CB66878C-093A-4A23-BF74-46667B79B69B}" srcId="{C78E1394-A9CA-47CC-9DAA-5F1415EEF3A4}" destId="{98E4EE21-FFF1-4ABD-98C1-8E5CD9569B6C}" srcOrd="3" destOrd="0" parTransId="{E3FA83A5-2E45-4C65-9282-65FE48845550}" sibTransId="{10AAD4B3-E627-4868-A322-BE46B203D61C}"/>
    <dgm:cxn modelId="{33D6B2A8-26E1-4816-9644-298651FBD659}" srcId="{C78E1394-A9CA-47CC-9DAA-5F1415EEF3A4}" destId="{6843CC80-78E2-4B2D-BCD8-D62BFFADB9D7}" srcOrd="5" destOrd="0" parTransId="{7178A7DB-C910-49D6-BF0E-1DF381D32D7B}" sibTransId="{92B7C111-A5F9-40CD-B4A7-2E9F3EEF56E1}"/>
    <dgm:cxn modelId="{0CEF74D8-AD4B-49DB-B610-AAF01C777C5D}" srcId="{C78E1394-A9CA-47CC-9DAA-5F1415EEF3A4}" destId="{65A9569B-A7CD-48F0-9347-009040381407}" srcOrd="2" destOrd="0" parTransId="{2252DC4F-71F0-4FCA-B61C-0735712AC2EB}" sibTransId="{84A43707-1CB6-4867-B110-883783BBCAA0}"/>
    <dgm:cxn modelId="{B77D74B5-1EB9-4E82-BF4D-39DAD93345C6}" type="presOf" srcId="{F7E97661-64FD-43A6-B782-36E9BE037E98}" destId="{45E3F0C2-248A-4520-AD4E-CA58C272C4D3}" srcOrd="0" destOrd="0" presId="urn:microsoft.com/office/officeart/2005/8/layout/hProcess9"/>
    <dgm:cxn modelId="{9083D0ED-7F3B-4360-B22F-954B0D5BDE11}" type="presOf" srcId="{6843CC80-78E2-4B2D-BCD8-D62BFFADB9D7}" destId="{4EDD108C-82FD-433B-8595-18C8D88BB713}" srcOrd="0" destOrd="0" presId="urn:microsoft.com/office/officeart/2005/8/layout/hProcess9"/>
    <dgm:cxn modelId="{F55B5251-3612-4A78-99C4-0376D56D9881}" type="presOf" srcId="{98E4EE21-FFF1-4ABD-98C1-8E5CD9569B6C}" destId="{58A33EA5-18B4-47AE-BA6F-956B99F1FE81}" srcOrd="0" destOrd="0" presId="urn:microsoft.com/office/officeart/2005/8/layout/hProcess9"/>
    <dgm:cxn modelId="{8C6F1867-2550-4A9A-8CAE-5DEC52AB4AA9}" srcId="{C78E1394-A9CA-47CC-9DAA-5F1415EEF3A4}" destId="{F7E97661-64FD-43A6-B782-36E9BE037E98}" srcOrd="4" destOrd="0" parTransId="{6B6A54E6-0457-4097-889B-1176D37EDAF4}" sibTransId="{BAFFEDD6-E96D-4725-A924-69BA37E64D2B}"/>
    <dgm:cxn modelId="{1864DF03-282B-4590-819E-87F0545C17E4}" type="presOf" srcId="{1A15EB9C-3AF2-4059-B64B-391DDC2131F3}" destId="{DFB96F44-615B-40E3-8B86-F503BEA00FB3}" srcOrd="0" destOrd="0" presId="urn:microsoft.com/office/officeart/2005/8/layout/hProcess9"/>
    <dgm:cxn modelId="{42737F51-18CB-451A-BC15-09993A855BEB}" srcId="{C78E1394-A9CA-47CC-9DAA-5F1415EEF3A4}" destId="{1A15EB9C-3AF2-4059-B64B-391DDC2131F3}" srcOrd="1" destOrd="0" parTransId="{6A4FEBE4-A3CA-4AF9-99D8-9E6B4E7E46EA}" sibTransId="{97D97610-5609-448C-869D-34B8A8587FE2}"/>
    <dgm:cxn modelId="{48515B9C-3799-43C7-AD77-90EF08D213F0}" type="presOf" srcId="{B5B37FAE-11FF-4ADD-9C49-DF853EBD74A9}" destId="{97CBCC1C-0885-441C-9B45-00044A6043F9}" srcOrd="0" destOrd="0" presId="urn:microsoft.com/office/officeart/2005/8/layout/hProcess9"/>
    <dgm:cxn modelId="{9DCF3C24-4BE1-4A49-94B2-128894266805}" type="presParOf" srcId="{D894B96B-6308-4A9D-BC03-3E858DF2B633}" destId="{263BD199-AB7A-4696-A2BE-A22D3DCF346F}" srcOrd="0" destOrd="0" presId="urn:microsoft.com/office/officeart/2005/8/layout/hProcess9"/>
    <dgm:cxn modelId="{5B0F5DE7-6E17-41D1-B06E-68946A5EF395}" type="presParOf" srcId="{D894B96B-6308-4A9D-BC03-3E858DF2B633}" destId="{E8252009-DF44-4298-AC51-E5D7DE38E8FA}" srcOrd="1" destOrd="0" presId="urn:microsoft.com/office/officeart/2005/8/layout/hProcess9"/>
    <dgm:cxn modelId="{E425CB3A-19FE-409B-B9D2-CB24860E81A1}" type="presParOf" srcId="{E8252009-DF44-4298-AC51-E5D7DE38E8FA}" destId="{97CBCC1C-0885-441C-9B45-00044A6043F9}" srcOrd="0" destOrd="0" presId="urn:microsoft.com/office/officeart/2005/8/layout/hProcess9"/>
    <dgm:cxn modelId="{1E682FDB-47DF-4D47-A42C-FFDB6CB09052}" type="presParOf" srcId="{E8252009-DF44-4298-AC51-E5D7DE38E8FA}" destId="{7B1C4C78-4F1A-4125-9BCE-CB518DBB1628}" srcOrd="1" destOrd="0" presId="urn:microsoft.com/office/officeart/2005/8/layout/hProcess9"/>
    <dgm:cxn modelId="{FC11CB93-6C45-49EF-A733-BF70250195AC}" type="presParOf" srcId="{E8252009-DF44-4298-AC51-E5D7DE38E8FA}" destId="{DFB96F44-615B-40E3-8B86-F503BEA00FB3}" srcOrd="2" destOrd="0" presId="urn:microsoft.com/office/officeart/2005/8/layout/hProcess9"/>
    <dgm:cxn modelId="{36097CC0-B6D9-4575-B260-7F865AA290F2}" type="presParOf" srcId="{E8252009-DF44-4298-AC51-E5D7DE38E8FA}" destId="{09648487-6D2D-49A7-BE50-E84281FF0458}" srcOrd="3" destOrd="0" presId="urn:microsoft.com/office/officeart/2005/8/layout/hProcess9"/>
    <dgm:cxn modelId="{4DEABA90-88D4-469D-9C98-A0E11C6BA713}" type="presParOf" srcId="{E8252009-DF44-4298-AC51-E5D7DE38E8FA}" destId="{451C97E5-F9C7-48AB-A94A-BE52BBC6FD72}" srcOrd="4" destOrd="0" presId="urn:microsoft.com/office/officeart/2005/8/layout/hProcess9"/>
    <dgm:cxn modelId="{47F16816-4923-4A08-AB06-848641035886}" type="presParOf" srcId="{E8252009-DF44-4298-AC51-E5D7DE38E8FA}" destId="{84063EA7-3AD7-4A08-A8C3-2E2B34204B34}" srcOrd="5" destOrd="0" presId="urn:microsoft.com/office/officeart/2005/8/layout/hProcess9"/>
    <dgm:cxn modelId="{4DAC726F-9871-451A-BE5E-5BA5901A76DD}" type="presParOf" srcId="{E8252009-DF44-4298-AC51-E5D7DE38E8FA}" destId="{58A33EA5-18B4-47AE-BA6F-956B99F1FE81}" srcOrd="6" destOrd="0" presId="urn:microsoft.com/office/officeart/2005/8/layout/hProcess9"/>
    <dgm:cxn modelId="{F2258BEA-11FD-4D28-BEBB-0BE05FF85A75}" type="presParOf" srcId="{E8252009-DF44-4298-AC51-E5D7DE38E8FA}" destId="{138BC642-6C95-4DC8-888A-22324FFBF7B6}" srcOrd="7" destOrd="0" presId="urn:microsoft.com/office/officeart/2005/8/layout/hProcess9"/>
    <dgm:cxn modelId="{0F1A235F-734A-4348-ABDA-030BE56EF3EB}" type="presParOf" srcId="{E8252009-DF44-4298-AC51-E5D7DE38E8FA}" destId="{45E3F0C2-248A-4520-AD4E-CA58C272C4D3}" srcOrd="8" destOrd="0" presId="urn:microsoft.com/office/officeart/2005/8/layout/hProcess9"/>
    <dgm:cxn modelId="{64883A03-7933-419A-A821-53ED66E282BB}" type="presParOf" srcId="{E8252009-DF44-4298-AC51-E5D7DE38E8FA}" destId="{E67E152A-09AD-4719-A9DB-CB26A8CD0CEF}" srcOrd="9" destOrd="0" presId="urn:microsoft.com/office/officeart/2005/8/layout/hProcess9"/>
    <dgm:cxn modelId="{81D84B36-B866-4D63-8156-5347FD079BF3}" type="presParOf" srcId="{E8252009-DF44-4298-AC51-E5D7DE38E8FA}" destId="{4EDD108C-82FD-433B-8595-18C8D88BB713}" srcOrd="1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63BD199-AB7A-4696-A2BE-A22D3DCF346F}">
      <dsp:nvSpPr>
        <dsp:cNvPr id="0" name=""/>
        <dsp:cNvSpPr/>
      </dsp:nvSpPr>
      <dsp:spPr>
        <a:xfrm>
          <a:off x="583262" y="0"/>
          <a:ext cx="6610312" cy="2966375"/>
        </a:xfrm>
        <a:prstGeom prst="rightArrow">
          <a:avLst/>
        </a:prstGeom>
        <a:solidFill>
          <a:schemeClr val="accent2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CBCC1C-0885-441C-9B45-00044A6043F9}">
      <dsp:nvSpPr>
        <dsp:cNvPr id="0" name=""/>
        <dsp:cNvSpPr/>
      </dsp:nvSpPr>
      <dsp:spPr>
        <a:xfrm>
          <a:off x="2135" y="889912"/>
          <a:ext cx="1243610" cy="118655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2"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rgbClr val="C00000"/>
              </a:solidFill>
            </a:rPr>
            <a:t>Literature review </a:t>
          </a:r>
          <a:endParaRPr lang="en-GB" sz="1100" b="1" kern="1200" dirty="0">
            <a:solidFill>
              <a:srgbClr val="C00000"/>
            </a:solidFill>
          </a:endParaRPr>
        </a:p>
      </dsp:txBody>
      <dsp:txXfrm>
        <a:off x="60058" y="947835"/>
        <a:ext cx="1127764" cy="1070704"/>
      </dsp:txXfrm>
    </dsp:sp>
    <dsp:sp modelId="{DFB96F44-615B-40E3-8B86-F503BEA00FB3}">
      <dsp:nvSpPr>
        <dsp:cNvPr id="0" name=""/>
        <dsp:cNvSpPr/>
      </dsp:nvSpPr>
      <dsp:spPr>
        <a:xfrm>
          <a:off x="1307927" y="889912"/>
          <a:ext cx="1243610" cy="118655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2"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rgbClr val="C00000"/>
              </a:solidFill>
            </a:rPr>
            <a:t>Framework of challenges in DSD with experts review  </a:t>
          </a:r>
          <a:endParaRPr lang="en-GB" sz="1100" b="1" kern="1200" dirty="0">
            <a:solidFill>
              <a:srgbClr val="C00000"/>
            </a:solidFill>
          </a:endParaRPr>
        </a:p>
      </dsp:txBody>
      <dsp:txXfrm>
        <a:off x="1365850" y="947835"/>
        <a:ext cx="1127764" cy="1070704"/>
      </dsp:txXfrm>
    </dsp:sp>
    <dsp:sp modelId="{451C97E5-F9C7-48AB-A94A-BE52BBC6FD72}">
      <dsp:nvSpPr>
        <dsp:cNvPr id="0" name=""/>
        <dsp:cNvSpPr/>
      </dsp:nvSpPr>
      <dsp:spPr>
        <a:xfrm>
          <a:off x="2613718" y="889912"/>
          <a:ext cx="1243610" cy="118655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2"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rgbClr val="C00000"/>
              </a:solidFill>
            </a:rPr>
            <a:t>A model for local decision making in customisation process for DSD projects.</a:t>
          </a:r>
          <a:endParaRPr lang="en-GB" sz="1100" b="1" kern="1200" dirty="0">
            <a:solidFill>
              <a:srgbClr val="C00000"/>
            </a:solidFill>
          </a:endParaRPr>
        </a:p>
      </dsp:txBody>
      <dsp:txXfrm>
        <a:off x="2671641" y="947835"/>
        <a:ext cx="1127764" cy="1070704"/>
      </dsp:txXfrm>
    </dsp:sp>
    <dsp:sp modelId="{58A33EA5-18B4-47AE-BA6F-956B99F1FE81}">
      <dsp:nvSpPr>
        <dsp:cNvPr id="0" name=""/>
        <dsp:cNvSpPr/>
      </dsp:nvSpPr>
      <dsp:spPr>
        <a:xfrm>
          <a:off x="3919509" y="889912"/>
          <a:ext cx="1243610" cy="118655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2"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rgbClr val="C00000"/>
              </a:solidFill>
            </a:rPr>
            <a:t>Contextual inquiry study </a:t>
          </a:r>
          <a:endParaRPr lang="en-GB" sz="1100" b="1" kern="1200" dirty="0">
            <a:solidFill>
              <a:srgbClr val="C00000"/>
            </a:solidFill>
          </a:endParaRPr>
        </a:p>
      </dsp:txBody>
      <dsp:txXfrm>
        <a:off x="3977432" y="947835"/>
        <a:ext cx="1127764" cy="1070704"/>
      </dsp:txXfrm>
    </dsp:sp>
    <dsp:sp modelId="{45E3F0C2-248A-4520-AD4E-CA58C272C4D3}">
      <dsp:nvSpPr>
        <dsp:cNvPr id="0" name=""/>
        <dsp:cNvSpPr/>
      </dsp:nvSpPr>
      <dsp:spPr>
        <a:xfrm>
          <a:off x="5225300" y="889912"/>
          <a:ext cx="1243610" cy="118655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2"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rgbClr val="C00000"/>
              </a:solidFill>
            </a:rPr>
            <a:t>Evaluation using simulation method Simulation </a:t>
          </a:r>
          <a:endParaRPr lang="en-GB" sz="1100" b="1" kern="1200" dirty="0">
            <a:solidFill>
              <a:srgbClr val="C00000"/>
            </a:solidFill>
          </a:endParaRPr>
        </a:p>
      </dsp:txBody>
      <dsp:txXfrm>
        <a:off x="5283223" y="947835"/>
        <a:ext cx="1127764" cy="1070704"/>
      </dsp:txXfrm>
    </dsp:sp>
    <dsp:sp modelId="{4EDD108C-82FD-433B-8595-18C8D88BB713}">
      <dsp:nvSpPr>
        <dsp:cNvPr id="0" name=""/>
        <dsp:cNvSpPr/>
      </dsp:nvSpPr>
      <dsp:spPr>
        <a:xfrm>
          <a:off x="6531091" y="889912"/>
          <a:ext cx="1243610" cy="1186550"/>
        </a:xfrm>
        <a:prstGeom prst="roundRect">
          <a:avLst/>
        </a:prstGeom>
        <a:solidFill>
          <a:schemeClr val="lt1"/>
        </a:solidFill>
        <a:ln w="15875" cap="flat" cmpd="sng" algn="ctr">
          <a:solidFill>
            <a:schemeClr val="accent2">
              <a:shade val="75000"/>
              <a:lumMod val="80000"/>
            </a:schemeClr>
          </a:solidFill>
          <a:prstDash val="solid"/>
        </a:ln>
        <a:effectLst/>
      </dsp:spPr>
      <dsp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1100" b="1" kern="1200" dirty="0" smtClean="0">
              <a:solidFill>
                <a:srgbClr val="C00000"/>
              </a:solidFill>
            </a:rPr>
            <a:t>Confirmatory study </a:t>
          </a:r>
          <a:endParaRPr lang="en-GB" sz="1100" b="1" kern="1200" dirty="0">
            <a:solidFill>
              <a:srgbClr val="C00000"/>
            </a:solidFill>
          </a:endParaRPr>
        </a:p>
      </dsp:txBody>
      <dsp:txXfrm>
        <a:off x="6589014" y="947835"/>
        <a:ext cx="1127764" cy="107070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210C-7010-4720-84BE-852240BA3F65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BFD2-26EB-4F0B-9F54-684552D2C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210C-7010-4720-84BE-852240BA3F65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BFD2-26EB-4F0B-9F54-684552D2C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210C-7010-4720-84BE-852240BA3F65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BFD2-26EB-4F0B-9F54-684552D2C747}" type="slidenum">
              <a:rPr lang="en-GB" smtClean="0"/>
              <a:t>‹#›</a:t>
            </a:fld>
            <a:endParaRPr lang="en-GB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210C-7010-4720-84BE-852240BA3F65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BFD2-26EB-4F0B-9F54-684552D2C747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210C-7010-4720-84BE-852240BA3F65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BFD2-26EB-4F0B-9F54-684552D2C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210C-7010-4720-84BE-852240BA3F65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BFD2-26EB-4F0B-9F54-684552D2C747}" type="slidenum">
              <a:rPr lang="en-GB" smtClean="0"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210C-7010-4720-84BE-852240BA3F65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BFD2-26EB-4F0B-9F54-684552D2C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210C-7010-4720-84BE-852240BA3F65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BFD2-26EB-4F0B-9F54-684552D2C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210C-7010-4720-84BE-852240BA3F65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BFD2-26EB-4F0B-9F54-684552D2C747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210C-7010-4720-84BE-852240BA3F65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BFD2-26EB-4F0B-9F54-684552D2C747}" type="slidenum">
              <a:rPr lang="en-GB" smtClean="0"/>
              <a:t>‹#›</a:t>
            </a:fld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F210C-7010-4720-84BE-852240BA3F65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2BFD2-26EB-4F0B-9F54-684552D2C74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09F210C-7010-4720-84BE-852240BA3F65}" type="datetimeFigureOut">
              <a:rPr lang="en-GB" smtClean="0"/>
              <a:t>15/06/2014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8852BFD2-26EB-4F0B-9F54-684552D2C747}" type="slidenum">
              <a:rPr lang="en-GB" smtClean="0"/>
              <a:t>‹#›</a:t>
            </a:fld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3600" b="1" dirty="0" smtClean="0">
                <a:solidFill>
                  <a:srgbClr val="C00000"/>
                </a:solidFill>
              </a:rPr>
              <a:t>Customisation Process for Distributed Software Development projects 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257363"/>
            <a:ext cx="6400800" cy="1473200"/>
          </a:xfrm>
        </p:spPr>
        <p:txBody>
          <a:bodyPr/>
          <a:lstStyle/>
          <a:p>
            <a:r>
              <a:rPr lang="en-GB" b="1" dirty="0" smtClean="0">
                <a:solidFill>
                  <a:srgbClr val="0070C0"/>
                </a:solidFill>
              </a:rPr>
              <a:t>Abdulrahman Qahtani 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Supervisors </a:t>
            </a:r>
          </a:p>
          <a:p>
            <a:r>
              <a:rPr lang="en-GB" b="1" dirty="0" smtClean="0">
                <a:solidFill>
                  <a:srgbClr val="0070C0"/>
                </a:solidFill>
              </a:rPr>
              <a:t>Gary Wills and Andy Gravell </a:t>
            </a:r>
            <a:endParaRPr lang="en-GB" b="1" dirty="0">
              <a:solidFill>
                <a:srgbClr val="0070C0"/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34" y="223168"/>
            <a:ext cx="3344441" cy="145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9840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34" y="223168"/>
            <a:ext cx="3344441" cy="145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739" y="1128682"/>
            <a:ext cx="4580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Research Domain 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5665" y="2058875"/>
            <a:ext cx="458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solidFill>
                  <a:srgbClr val="C00000"/>
                </a:solidFill>
              </a:rPr>
              <a:t>Distributed Software development </a:t>
            </a:r>
            <a:endParaRPr lang="en-GB" sz="2000" b="1" u="sng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739" y="2840854"/>
            <a:ext cx="769694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Prikladnicki</a:t>
            </a:r>
            <a:r>
              <a:rPr lang="en-GB" sz="2800" dirty="0"/>
              <a:t>, Audy, &amp; Evaristo (2003) defined distributed software development </a:t>
            </a:r>
            <a:r>
              <a:rPr lang="en-GB" sz="2800" dirty="0" smtClean="0"/>
              <a:t>as</a:t>
            </a:r>
          </a:p>
          <a:p>
            <a:pPr algn="just"/>
            <a:r>
              <a:rPr lang="en-GB" sz="2800" dirty="0" smtClean="0"/>
              <a:t> </a:t>
            </a:r>
            <a:r>
              <a:rPr lang="en-GB" sz="2800" dirty="0"/>
              <a:t>“</a:t>
            </a:r>
            <a:r>
              <a:rPr lang="en-GB" sz="2800" i="1" dirty="0"/>
              <a:t>a software development process where at least one involved actors (project team, customer or user is physically distant from the other</a:t>
            </a:r>
            <a:r>
              <a:rPr lang="en-GB" sz="2800" dirty="0"/>
              <a:t>”</a:t>
            </a:r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4378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34" y="223168"/>
            <a:ext cx="3344441" cy="145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739" y="1128682"/>
            <a:ext cx="4580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Research Domain </a:t>
            </a:r>
            <a:endParaRPr lang="en-GB" sz="28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205665" y="2058875"/>
            <a:ext cx="4580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u="sng" dirty="0" smtClean="0">
                <a:solidFill>
                  <a:srgbClr val="C00000"/>
                </a:solidFill>
              </a:rPr>
              <a:t>Customisation process </a:t>
            </a:r>
            <a:endParaRPr lang="en-GB" sz="2000" b="1" u="sng" dirty="0">
              <a:solidFill>
                <a:srgbClr val="C00000"/>
              </a:solidFill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1825" y="2550039"/>
            <a:ext cx="6029325" cy="287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008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34" y="223168"/>
            <a:ext cx="3344441" cy="145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739" y="1128682"/>
            <a:ext cx="4580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Problem Statement </a:t>
            </a:r>
            <a:endParaRPr lang="en-GB" sz="28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727969" y="4544391"/>
            <a:ext cx="806980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sz="2000" b="1" dirty="0" smtClean="0"/>
              <a:t>Making  a decision and development of customers’ requirements by a distributed team increase the communication challenges. </a:t>
            </a:r>
          </a:p>
          <a:p>
            <a:endParaRPr lang="en-GB" sz="2000" b="1" dirty="0"/>
          </a:p>
          <a:p>
            <a:r>
              <a:rPr lang="en-GB" dirty="0"/>
              <a:t>	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27969" y="5494292"/>
            <a:ext cx="73063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b="1" dirty="0" smtClean="0"/>
              <a:t>Its implications are delays in: </a:t>
            </a:r>
          </a:p>
          <a:p>
            <a:r>
              <a:rPr lang="en-GB" b="1" dirty="0" smtClean="0"/>
              <a:t>			* Decision making </a:t>
            </a:r>
          </a:p>
          <a:p>
            <a:r>
              <a:rPr lang="en-GB" b="1" dirty="0" smtClean="0"/>
              <a:t>			* Development process</a:t>
            </a:r>
          </a:p>
          <a:p>
            <a:r>
              <a:rPr lang="en-GB" b="1" dirty="0" smtClean="0"/>
              <a:t>			* Entire customisation process </a:t>
            </a:r>
          </a:p>
          <a:p>
            <a:r>
              <a:rPr lang="en-GB" dirty="0" smtClean="0"/>
              <a:t>	</a:t>
            </a:r>
          </a:p>
          <a:p>
            <a:endParaRPr lang="en-GB" dirty="0"/>
          </a:p>
        </p:txBody>
      </p:sp>
      <p:grpSp>
        <p:nvGrpSpPr>
          <p:cNvPr id="6" name="Group 5"/>
          <p:cNvGrpSpPr/>
          <p:nvPr/>
        </p:nvGrpSpPr>
        <p:grpSpPr>
          <a:xfrm>
            <a:off x="957817" y="2465946"/>
            <a:ext cx="6772275" cy="1906681"/>
            <a:chOff x="0" y="0"/>
            <a:chExt cx="6772275" cy="2435036"/>
          </a:xfrm>
        </p:grpSpPr>
        <p:grpSp>
          <p:nvGrpSpPr>
            <p:cNvPr id="7" name="Group 6"/>
            <p:cNvGrpSpPr/>
            <p:nvPr/>
          </p:nvGrpSpPr>
          <p:grpSpPr>
            <a:xfrm>
              <a:off x="2543175" y="473733"/>
              <a:ext cx="1724025" cy="698160"/>
              <a:chOff x="28575" y="-107292"/>
              <a:chExt cx="1724025" cy="698160"/>
            </a:xfrm>
          </p:grpSpPr>
          <p:cxnSp>
            <p:nvCxnSpPr>
              <p:cNvPr id="27" name="Straight Arrow Connector 26"/>
              <p:cNvCxnSpPr/>
              <p:nvPr/>
            </p:nvCxnSpPr>
            <p:spPr>
              <a:xfrm>
                <a:off x="28575" y="190500"/>
                <a:ext cx="1724025" cy="9525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8" name="Straight Arrow Connector 27"/>
              <p:cNvCxnSpPr/>
              <p:nvPr/>
            </p:nvCxnSpPr>
            <p:spPr>
              <a:xfrm>
                <a:off x="28575" y="438150"/>
                <a:ext cx="1714500" cy="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prstDash val="dash"/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9" name="Text Box 2"/>
              <p:cNvSpPr txBox="1">
                <a:spLocks noChangeArrowheads="1"/>
              </p:cNvSpPr>
              <p:nvPr/>
            </p:nvSpPr>
            <p:spPr bwMode="auto">
              <a:xfrm>
                <a:off x="133350" y="-107292"/>
                <a:ext cx="1504950" cy="267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900" b="1" dirty="0">
                    <a:effectLst/>
                    <a:latin typeface="Times New Roman"/>
                    <a:ea typeface="Calibri"/>
                    <a:cs typeface="Arial"/>
                  </a:rPr>
                  <a:t>Customisation </a:t>
                </a:r>
                <a:r>
                  <a:rPr lang="en-GB" sz="900" b="1" dirty="0" smtClean="0">
                    <a:effectLst/>
                    <a:latin typeface="Times New Roman"/>
                    <a:ea typeface="Calibri"/>
                    <a:cs typeface="Arial"/>
                  </a:rPr>
                  <a:t>requests 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  <p:sp>
            <p:nvSpPr>
              <p:cNvPr id="30" name="Text Box 2"/>
              <p:cNvSpPr txBox="1">
                <a:spLocks noChangeArrowheads="1"/>
              </p:cNvSpPr>
              <p:nvPr/>
            </p:nvSpPr>
            <p:spPr bwMode="auto">
              <a:xfrm>
                <a:off x="133350" y="323531"/>
                <a:ext cx="1504950" cy="26733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900" b="1" dirty="0">
                    <a:effectLst/>
                    <a:latin typeface="Times New Roman"/>
                    <a:ea typeface="Calibri"/>
                    <a:cs typeface="Arial"/>
                  </a:rPr>
                  <a:t>Queries, documents…etc.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</p:grpSp>
        <p:grpSp>
          <p:nvGrpSpPr>
            <p:cNvPr id="8" name="Group 7"/>
            <p:cNvGrpSpPr/>
            <p:nvPr/>
          </p:nvGrpSpPr>
          <p:grpSpPr>
            <a:xfrm>
              <a:off x="0" y="0"/>
              <a:ext cx="2543175" cy="1699744"/>
              <a:chOff x="0" y="0"/>
              <a:chExt cx="2543175" cy="1699744"/>
            </a:xfrm>
          </p:grpSpPr>
          <p:grpSp>
            <p:nvGrpSpPr>
              <p:cNvPr id="18" name="Group 17"/>
              <p:cNvGrpSpPr/>
              <p:nvPr/>
            </p:nvGrpSpPr>
            <p:grpSpPr>
              <a:xfrm>
                <a:off x="0" y="0"/>
                <a:ext cx="2543175" cy="1699744"/>
                <a:chOff x="0" y="0"/>
                <a:chExt cx="2543175" cy="3000375"/>
              </a:xfrm>
            </p:grpSpPr>
            <p:sp>
              <p:nvSpPr>
                <p:cNvPr id="24" name="Rectangle 23"/>
                <p:cNvSpPr/>
                <p:nvPr/>
              </p:nvSpPr>
              <p:spPr>
                <a:xfrm>
                  <a:off x="0" y="0"/>
                  <a:ext cx="2238375" cy="2695575"/>
                </a:xfrm>
                <a:prstGeom prst="rect">
                  <a:avLst/>
                </a:prstGeom>
                <a:solidFill>
                  <a:schemeClr val="bg1"/>
                </a:solidFill>
                <a:ln w="12700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5" name="Rectangle 24"/>
                <p:cNvSpPr/>
                <p:nvPr/>
              </p:nvSpPr>
              <p:spPr>
                <a:xfrm>
                  <a:off x="152400" y="152400"/>
                  <a:ext cx="2238375" cy="2695575"/>
                </a:xfrm>
                <a:prstGeom prst="rect">
                  <a:avLst/>
                </a:prstGeom>
                <a:solidFill>
                  <a:schemeClr val="bg1"/>
                </a:solidFill>
                <a:ln w="12700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  <p:sp>
              <p:nvSpPr>
                <p:cNvPr id="26" name="Rectangle 25"/>
                <p:cNvSpPr/>
                <p:nvPr/>
              </p:nvSpPr>
              <p:spPr>
                <a:xfrm>
                  <a:off x="304800" y="304800"/>
                  <a:ext cx="2238375" cy="2695575"/>
                </a:xfrm>
                <a:prstGeom prst="rect">
                  <a:avLst/>
                </a:prstGeom>
                <a:solidFill>
                  <a:schemeClr val="bg1"/>
                </a:solidFill>
                <a:ln w="12700"/>
              </p:spPr>
              <p:style>
                <a:lnRef idx="2">
                  <a:schemeClr val="accent1"/>
                </a:lnRef>
                <a:fillRef idx="1">
                  <a:schemeClr val="l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square" lIns="91440" tIns="45720" rIns="91440" bIns="45720" numCol="1" spcCol="0" rtlCol="0" fromWordArt="0" anchor="ctr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endParaRPr lang="en-GB"/>
                </a:p>
              </p:txBody>
            </p:sp>
          </p:grpSp>
          <p:sp>
            <p:nvSpPr>
              <p:cNvPr id="19" name="Rectangle 18"/>
              <p:cNvSpPr/>
              <p:nvPr/>
            </p:nvSpPr>
            <p:spPr>
              <a:xfrm>
                <a:off x="1543050" y="714375"/>
                <a:ext cx="942975" cy="409575"/>
              </a:xfrm>
              <a:prstGeom prst="rect">
                <a:avLst/>
              </a:prstGeom>
              <a:ln w="1270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900" b="1" dirty="0">
                    <a:effectLst/>
                    <a:latin typeface="Times New Roman"/>
                    <a:ea typeface="Calibri"/>
                    <a:cs typeface="Arial"/>
                  </a:rPr>
                  <a:t>Representative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  <p:pic>
            <p:nvPicPr>
              <p:cNvPr id="20" name="Picture 19" descr="https://encrypted-tbn0.gstatic.com/images?q=tbn:ANd9GcSMAhehXJLOfPwsJSHZg8kWPinNTAqWv1OLcFyLGxW44ZhzEeiADQ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4350" y="533400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21" name="Text Box 2"/>
              <p:cNvSpPr txBox="1">
                <a:spLocks noChangeArrowheads="1"/>
              </p:cNvSpPr>
              <p:nvPr/>
            </p:nvSpPr>
            <p:spPr bwMode="auto">
              <a:xfrm>
                <a:off x="447675" y="1038225"/>
                <a:ext cx="956945" cy="267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900" b="1" dirty="0">
                    <a:effectLst/>
                    <a:latin typeface="Times New Roman"/>
                    <a:ea typeface="Calibri"/>
                    <a:cs typeface="Arial"/>
                  </a:rPr>
                  <a:t>Customer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  <p:cxnSp>
            <p:nvCxnSpPr>
              <p:cNvPr id="22" name="Straight Arrow Connector 21"/>
              <p:cNvCxnSpPr/>
              <p:nvPr/>
            </p:nvCxnSpPr>
            <p:spPr>
              <a:xfrm>
                <a:off x="971550" y="914400"/>
                <a:ext cx="523875" cy="0"/>
              </a:xfrm>
              <a:prstGeom prst="straightConnector1">
                <a:avLst/>
              </a:prstGeom>
              <a:ln w="12700">
                <a:headEnd type="triangl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23" name="Text Box 2"/>
              <p:cNvSpPr txBox="1">
                <a:spLocks noChangeArrowheads="1"/>
              </p:cNvSpPr>
              <p:nvPr/>
            </p:nvSpPr>
            <p:spPr bwMode="auto">
              <a:xfrm>
                <a:off x="847725" y="180975"/>
                <a:ext cx="1504950" cy="267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900" b="1" dirty="0">
                    <a:solidFill>
                      <a:srgbClr val="1F497D"/>
                    </a:solidFill>
                    <a:effectLst/>
                    <a:latin typeface="Times New Roman"/>
                    <a:ea typeface="Calibri"/>
                    <a:cs typeface="Arial"/>
                  </a:rPr>
                  <a:t>Customer’s location 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</p:grpSp>
        <p:grpSp>
          <p:nvGrpSpPr>
            <p:cNvPr id="9" name="Group 8"/>
            <p:cNvGrpSpPr/>
            <p:nvPr/>
          </p:nvGrpSpPr>
          <p:grpSpPr>
            <a:xfrm>
              <a:off x="4048125" y="266700"/>
              <a:ext cx="2724150" cy="2168336"/>
              <a:chOff x="0" y="0"/>
              <a:chExt cx="2724150" cy="2168336"/>
            </a:xfrm>
          </p:grpSpPr>
          <p:sp>
            <p:nvSpPr>
              <p:cNvPr id="14" name="Rectangle 13"/>
              <p:cNvSpPr/>
              <p:nvPr/>
            </p:nvSpPr>
            <p:spPr>
              <a:xfrm>
                <a:off x="333375" y="447675"/>
                <a:ext cx="1562100" cy="561974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1200" b="1" dirty="0">
                    <a:effectLst/>
                    <a:latin typeface="Times New Roman"/>
                    <a:ea typeface="Calibri"/>
                    <a:cs typeface="Arial"/>
                  </a:rPr>
                  <a:t>Decision making </a:t>
                </a:r>
              </a:p>
            </p:txBody>
          </p:sp>
          <p:sp>
            <p:nvSpPr>
              <p:cNvPr id="15" name="Rectangle 14"/>
              <p:cNvSpPr/>
              <p:nvPr/>
            </p:nvSpPr>
            <p:spPr>
              <a:xfrm>
                <a:off x="333375" y="1395412"/>
                <a:ext cx="1562100" cy="4857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1200" b="1" dirty="0">
                    <a:effectLst/>
                    <a:latin typeface="Times New Roman"/>
                    <a:ea typeface="Calibri"/>
                    <a:cs typeface="Arial"/>
                  </a:rPr>
                  <a:t>Development team </a:t>
                </a:r>
              </a:p>
            </p:txBody>
          </p:sp>
          <p:sp>
            <p:nvSpPr>
              <p:cNvPr id="16" name="Rectangle 15"/>
              <p:cNvSpPr/>
              <p:nvPr/>
            </p:nvSpPr>
            <p:spPr>
              <a:xfrm>
                <a:off x="0" y="0"/>
                <a:ext cx="2724150" cy="2168336"/>
              </a:xfrm>
              <a:prstGeom prst="rect">
                <a:avLst/>
              </a:prstGeom>
              <a:noFill/>
              <a:ln w="19050"/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17" name="Text Box 2"/>
              <p:cNvSpPr txBox="1">
                <a:spLocks noChangeArrowheads="1"/>
              </p:cNvSpPr>
              <p:nvPr/>
            </p:nvSpPr>
            <p:spPr bwMode="auto">
              <a:xfrm>
                <a:off x="628649" y="1"/>
                <a:ext cx="1698363" cy="26670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900" b="1" dirty="0">
                    <a:solidFill>
                      <a:srgbClr val="C0504D"/>
                    </a:solidFill>
                    <a:effectLst/>
                    <a:latin typeface="Times New Roman"/>
                    <a:ea typeface="Calibri"/>
                    <a:cs typeface="Arial"/>
                  </a:rPr>
                  <a:t>Central development centre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</p:grpSp>
        <p:grpSp>
          <p:nvGrpSpPr>
            <p:cNvPr id="10" name="Group 9"/>
            <p:cNvGrpSpPr/>
            <p:nvPr/>
          </p:nvGrpSpPr>
          <p:grpSpPr>
            <a:xfrm>
              <a:off x="2114550" y="1123951"/>
              <a:ext cx="2266950" cy="914714"/>
              <a:chOff x="0" y="1"/>
              <a:chExt cx="2266950" cy="914714"/>
            </a:xfrm>
          </p:grpSpPr>
          <p:cxnSp>
            <p:nvCxnSpPr>
              <p:cNvPr id="11" name="Straight Connector 10"/>
              <p:cNvCxnSpPr/>
              <p:nvPr/>
            </p:nvCxnSpPr>
            <p:spPr>
              <a:xfrm flipH="1">
                <a:off x="0" y="781048"/>
                <a:ext cx="2266950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2" name="Text Box 2"/>
              <p:cNvSpPr txBox="1">
                <a:spLocks noChangeArrowheads="1"/>
              </p:cNvSpPr>
              <p:nvPr/>
            </p:nvSpPr>
            <p:spPr bwMode="auto">
              <a:xfrm>
                <a:off x="542925" y="647381"/>
                <a:ext cx="1504950" cy="2673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900" b="1" dirty="0">
                    <a:effectLst/>
                    <a:latin typeface="Times New Roman"/>
                    <a:ea typeface="Calibri"/>
                    <a:cs typeface="Arial"/>
                  </a:rPr>
                  <a:t>Working software 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  <p:cxnSp>
            <p:nvCxnSpPr>
              <p:cNvPr id="13" name="Straight Arrow Connector 12"/>
              <p:cNvCxnSpPr/>
              <p:nvPr/>
            </p:nvCxnSpPr>
            <p:spPr>
              <a:xfrm flipV="1">
                <a:off x="0" y="1"/>
                <a:ext cx="0" cy="781047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33" name="Straight Arrow Connector 32"/>
          <p:cNvCxnSpPr>
            <a:stCxn id="14" idx="2"/>
            <a:endCxn id="15" idx="0"/>
          </p:cNvCxnSpPr>
          <p:nvPr/>
        </p:nvCxnSpPr>
        <p:spPr>
          <a:xfrm>
            <a:off x="6120367" y="3465352"/>
            <a:ext cx="0" cy="302060"/>
          </a:xfrm>
          <a:prstGeom prst="straightConnector1">
            <a:avLst/>
          </a:prstGeom>
          <a:ln>
            <a:headEnd type="non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4986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34" y="223168"/>
            <a:ext cx="3344441" cy="145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739" y="1128682"/>
            <a:ext cx="4580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 Proposed </a:t>
            </a:r>
            <a:r>
              <a:rPr lang="en-GB" sz="2800" b="1" dirty="0"/>
              <a:t>S</a:t>
            </a:r>
            <a:r>
              <a:rPr lang="en-GB" sz="2800" b="1" dirty="0" smtClean="0"/>
              <a:t>olution </a:t>
            </a:r>
            <a:endParaRPr lang="en-GB" sz="2800" b="1" dirty="0"/>
          </a:p>
        </p:txBody>
      </p:sp>
      <p:grpSp>
        <p:nvGrpSpPr>
          <p:cNvPr id="32" name="Group 31"/>
          <p:cNvGrpSpPr/>
          <p:nvPr/>
        </p:nvGrpSpPr>
        <p:grpSpPr>
          <a:xfrm>
            <a:off x="1837678" y="2843290"/>
            <a:ext cx="5747821" cy="2376780"/>
            <a:chOff x="0" y="1"/>
            <a:chExt cx="5366083" cy="2172334"/>
          </a:xfrm>
        </p:grpSpPr>
        <p:grpSp>
          <p:nvGrpSpPr>
            <p:cNvPr id="34" name="Group 33"/>
            <p:cNvGrpSpPr/>
            <p:nvPr/>
          </p:nvGrpSpPr>
          <p:grpSpPr>
            <a:xfrm>
              <a:off x="3861133" y="57151"/>
              <a:ext cx="1504950" cy="2115184"/>
              <a:chOff x="-139367" y="1"/>
              <a:chExt cx="1504950" cy="2115184"/>
            </a:xfrm>
          </p:grpSpPr>
          <p:sp>
            <p:nvSpPr>
              <p:cNvPr id="60" name="Rectangle 59"/>
              <p:cNvSpPr/>
              <p:nvPr/>
            </p:nvSpPr>
            <p:spPr>
              <a:xfrm>
                <a:off x="-101366" y="1"/>
                <a:ext cx="1428948" cy="2115184"/>
              </a:xfrm>
              <a:prstGeom prst="rect">
                <a:avLst/>
              </a:prstGeom>
              <a:noFill/>
              <a:ln w="19050">
                <a:solidFill>
                  <a:schemeClr val="tx1"/>
                </a:solidFill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61" name="Rectangle 60"/>
              <p:cNvSpPr/>
              <p:nvPr/>
            </p:nvSpPr>
            <p:spPr>
              <a:xfrm>
                <a:off x="209550" y="405447"/>
                <a:ext cx="866775" cy="5619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1200" b="1" dirty="0">
                    <a:effectLst/>
                    <a:latin typeface="Times New Roman"/>
                    <a:ea typeface="Calibri"/>
                    <a:cs typeface="Arial"/>
                  </a:rPr>
                  <a:t>Decision making </a:t>
                </a:r>
              </a:p>
            </p:txBody>
          </p:sp>
          <p:sp>
            <p:nvSpPr>
              <p:cNvPr id="62" name="Rectangle 61"/>
              <p:cNvSpPr/>
              <p:nvPr/>
            </p:nvSpPr>
            <p:spPr>
              <a:xfrm>
                <a:off x="74845" y="1373901"/>
                <a:ext cx="1176734" cy="485775"/>
              </a:xfrm>
              <a:prstGeom prst="rect">
                <a:avLst/>
              </a:prstGeom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1200" b="1" dirty="0">
                    <a:effectLst/>
                    <a:latin typeface="Times New Roman"/>
                    <a:ea typeface="Calibri"/>
                    <a:cs typeface="Arial"/>
                  </a:rPr>
                  <a:t>Development </a:t>
                </a:r>
              </a:p>
            </p:txBody>
          </p:sp>
          <p:cxnSp>
            <p:nvCxnSpPr>
              <p:cNvPr id="63" name="Straight Arrow Connector 62"/>
              <p:cNvCxnSpPr/>
              <p:nvPr/>
            </p:nvCxnSpPr>
            <p:spPr>
              <a:xfrm>
                <a:off x="662806" y="961707"/>
                <a:ext cx="0" cy="309562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64" name="Text Box 2"/>
              <p:cNvSpPr txBox="1">
                <a:spLocks noChangeArrowheads="1"/>
              </p:cNvSpPr>
              <p:nvPr/>
            </p:nvSpPr>
            <p:spPr bwMode="auto">
              <a:xfrm>
                <a:off x="-139367" y="28576"/>
                <a:ext cx="1504950" cy="267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900" b="1" dirty="0">
                    <a:solidFill>
                      <a:srgbClr val="C0504D"/>
                    </a:solidFill>
                    <a:effectLst/>
                    <a:latin typeface="Times New Roman"/>
                    <a:ea typeface="Calibri"/>
                    <a:cs typeface="Arial"/>
                  </a:rPr>
                  <a:t>Central development centre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</p:grpSp>
        <p:grpSp>
          <p:nvGrpSpPr>
            <p:cNvPr id="35" name="Group 34"/>
            <p:cNvGrpSpPr/>
            <p:nvPr/>
          </p:nvGrpSpPr>
          <p:grpSpPr>
            <a:xfrm>
              <a:off x="0" y="1"/>
              <a:ext cx="2579901" cy="2172334"/>
              <a:chOff x="0" y="1"/>
              <a:chExt cx="2579901" cy="2172334"/>
            </a:xfrm>
          </p:grpSpPr>
          <p:sp>
            <p:nvSpPr>
              <p:cNvPr id="49" name="Rectangle 48"/>
              <p:cNvSpPr/>
              <p:nvPr/>
            </p:nvSpPr>
            <p:spPr>
              <a:xfrm>
                <a:off x="0" y="1"/>
                <a:ext cx="2189283" cy="1857374"/>
              </a:xfrm>
              <a:prstGeom prst="rect">
                <a:avLst/>
              </a:prstGeom>
              <a:solidFill>
                <a:schemeClr val="bg1"/>
              </a:solidFill>
              <a:ln w="127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50" name="Rectangle 49"/>
              <p:cNvSpPr/>
              <p:nvPr/>
            </p:nvSpPr>
            <p:spPr>
              <a:xfrm>
                <a:off x="152400" y="85726"/>
                <a:ext cx="2187804" cy="1930291"/>
              </a:xfrm>
              <a:prstGeom prst="rect">
                <a:avLst/>
              </a:prstGeom>
              <a:solidFill>
                <a:schemeClr val="bg1"/>
              </a:solidFill>
              <a:ln w="127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sp>
            <p:nvSpPr>
              <p:cNvPr id="51" name="Rectangle 50"/>
              <p:cNvSpPr/>
              <p:nvPr/>
            </p:nvSpPr>
            <p:spPr>
              <a:xfrm>
                <a:off x="304800" y="171450"/>
                <a:ext cx="2275101" cy="2000885"/>
              </a:xfrm>
              <a:prstGeom prst="rect">
                <a:avLst/>
              </a:prstGeom>
              <a:solidFill>
                <a:schemeClr val="bg1"/>
              </a:solidFill>
              <a:ln w="127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en-GB"/>
              </a:p>
            </p:txBody>
          </p:sp>
          <p:pic>
            <p:nvPicPr>
              <p:cNvPr id="52" name="Picture 51" descr="https://encrypted-tbn0.gstatic.com/images?q=tbn:ANd9GcSMAhehXJLOfPwsJSHZg8kWPinNTAqWv1OLcFyLGxW44ZhzEeiADQ"/>
              <p:cNvPicPr>
                <a:picLocks noChangeAspect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95300" y="476250"/>
                <a:ext cx="504825" cy="504825"/>
              </a:xfrm>
              <a:prstGeom prst="rect">
                <a:avLst/>
              </a:prstGeom>
              <a:noFill/>
              <a:ln>
                <a:noFill/>
              </a:ln>
            </p:spPr>
          </p:pic>
          <p:sp>
            <p:nvSpPr>
              <p:cNvPr id="53" name="Text Box 2"/>
              <p:cNvSpPr txBox="1">
                <a:spLocks noChangeArrowheads="1"/>
              </p:cNvSpPr>
              <p:nvPr/>
            </p:nvSpPr>
            <p:spPr bwMode="auto">
              <a:xfrm>
                <a:off x="388302" y="885190"/>
                <a:ext cx="956945" cy="267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900" dirty="0">
                    <a:effectLst/>
                    <a:latin typeface="Times New Roman"/>
                    <a:ea typeface="Calibri"/>
                    <a:cs typeface="Arial"/>
                  </a:rPr>
                  <a:t>Customer</a:t>
                </a:r>
                <a:endParaRPr lang="en-GB" sz="1200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  <p:sp>
            <p:nvSpPr>
              <p:cNvPr id="54" name="Rectangle 53"/>
              <p:cNvSpPr/>
              <p:nvPr/>
            </p:nvSpPr>
            <p:spPr>
              <a:xfrm>
                <a:off x="1400175" y="571500"/>
                <a:ext cx="1019175" cy="561975"/>
              </a:xfrm>
              <a:prstGeom prst="rect">
                <a:avLst/>
              </a:prstGeom>
              <a:ln>
                <a:solidFill>
                  <a:srgbClr val="FF0000"/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GB" sz="800" b="1" dirty="0">
                    <a:effectLst/>
                    <a:latin typeface="Times New Roman"/>
                    <a:ea typeface="Calibri"/>
                    <a:cs typeface="Arial"/>
                  </a:rPr>
                  <a:t>Decision making 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GB" sz="800" b="1" dirty="0">
                    <a:effectLst/>
                    <a:latin typeface="Times New Roman"/>
                    <a:ea typeface="Calibri"/>
                    <a:cs typeface="Arial"/>
                  </a:rPr>
                  <a:t>For customisation req.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  <p:cxnSp>
            <p:nvCxnSpPr>
              <p:cNvPr id="55" name="Straight Arrow Connector 54"/>
              <p:cNvCxnSpPr/>
              <p:nvPr/>
            </p:nvCxnSpPr>
            <p:spPr>
              <a:xfrm>
                <a:off x="923925" y="809625"/>
                <a:ext cx="476250" cy="0"/>
              </a:xfrm>
              <a:prstGeom prst="straightConnector1">
                <a:avLst/>
              </a:prstGeom>
              <a:ln w="12700"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6" name="Rectangle 55"/>
              <p:cNvSpPr/>
              <p:nvPr/>
            </p:nvSpPr>
            <p:spPr>
              <a:xfrm>
                <a:off x="1276350" y="1492142"/>
                <a:ext cx="1209675" cy="523875"/>
              </a:xfrm>
              <a:prstGeom prst="rect">
                <a:avLst/>
              </a:prstGeom>
              <a:ln w="190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spcAft>
                    <a:spcPts val="600"/>
                  </a:spcAft>
                </a:pPr>
                <a:r>
                  <a:rPr lang="en-GB" sz="1000" b="1" dirty="0">
                    <a:effectLst/>
                    <a:latin typeface="Times New Roman"/>
                    <a:ea typeface="Calibri"/>
                    <a:cs typeface="Arial"/>
                  </a:rPr>
                  <a:t>Local 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  <a:p>
                <a:pPr algn="ctr">
                  <a:spcAft>
                    <a:spcPts val="600"/>
                  </a:spcAft>
                </a:pPr>
                <a:r>
                  <a:rPr lang="en-GB" sz="1000" b="1" dirty="0">
                    <a:effectLst/>
                    <a:latin typeface="Times New Roman"/>
                    <a:ea typeface="Calibri"/>
                    <a:cs typeface="Arial"/>
                  </a:rPr>
                  <a:t>Customisation team 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  <p:cxnSp>
            <p:nvCxnSpPr>
              <p:cNvPr id="57" name="Straight Arrow Connector 56"/>
              <p:cNvCxnSpPr/>
              <p:nvPr/>
            </p:nvCxnSpPr>
            <p:spPr>
              <a:xfrm>
                <a:off x="1866900" y="1152525"/>
                <a:ext cx="0" cy="278526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8" name="Straight Arrow Connector 57"/>
              <p:cNvCxnSpPr>
                <a:endCxn id="53" idx="2"/>
              </p:cNvCxnSpPr>
              <p:nvPr/>
            </p:nvCxnSpPr>
            <p:spPr>
              <a:xfrm flipH="1" flipV="1">
                <a:off x="866775" y="1152525"/>
                <a:ext cx="381000" cy="704849"/>
              </a:xfrm>
              <a:prstGeom prst="straightConnector1">
                <a:avLst/>
              </a:prstGeom>
              <a:ln>
                <a:headEnd type="triangl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59" name="Text Box 2"/>
              <p:cNvSpPr txBox="1">
                <a:spLocks noChangeArrowheads="1"/>
              </p:cNvSpPr>
              <p:nvPr/>
            </p:nvSpPr>
            <p:spPr bwMode="auto">
              <a:xfrm>
                <a:off x="981075" y="161925"/>
                <a:ext cx="1504950" cy="267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900" b="1" dirty="0">
                    <a:solidFill>
                      <a:srgbClr val="1F497D"/>
                    </a:solidFill>
                    <a:effectLst/>
                    <a:latin typeface="Times New Roman"/>
                    <a:ea typeface="Calibri"/>
                    <a:cs typeface="Arial"/>
                  </a:rPr>
                  <a:t>Customer’s location 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</p:grpSp>
        <p:grpSp>
          <p:nvGrpSpPr>
            <p:cNvPr id="36" name="Group 35"/>
            <p:cNvGrpSpPr/>
            <p:nvPr/>
          </p:nvGrpSpPr>
          <p:grpSpPr>
            <a:xfrm>
              <a:off x="2428875" y="476250"/>
              <a:ext cx="1671637" cy="1468070"/>
              <a:chOff x="0" y="-19050"/>
              <a:chExt cx="1671637" cy="1468070"/>
            </a:xfrm>
          </p:grpSpPr>
          <p:cxnSp>
            <p:nvCxnSpPr>
              <p:cNvPr id="37" name="Straight Arrow Connector 36"/>
              <p:cNvCxnSpPr/>
              <p:nvPr/>
            </p:nvCxnSpPr>
            <p:spPr>
              <a:xfrm>
                <a:off x="0" y="219075"/>
                <a:ext cx="145604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8" name="Straight Arrow Connector 37"/>
              <p:cNvCxnSpPr/>
              <p:nvPr/>
            </p:nvCxnSpPr>
            <p:spPr>
              <a:xfrm flipH="1">
                <a:off x="57151" y="1258779"/>
                <a:ext cx="1398892" cy="1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39" name="Text Box 2"/>
              <p:cNvSpPr txBox="1">
                <a:spLocks noChangeArrowheads="1"/>
              </p:cNvSpPr>
              <p:nvPr/>
            </p:nvSpPr>
            <p:spPr bwMode="auto">
              <a:xfrm>
                <a:off x="166687" y="1181685"/>
                <a:ext cx="1504950" cy="267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900" b="1" dirty="0">
                    <a:effectLst/>
                    <a:latin typeface="Times New Roman"/>
                    <a:ea typeface="Calibri"/>
                    <a:cs typeface="Arial"/>
                  </a:rPr>
                  <a:t>Working software 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  <p:sp>
            <p:nvSpPr>
              <p:cNvPr id="40" name="Text Box 2"/>
              <p:cNvSpPr txBox="1">
                <a:spLocks noChangeArrowheads="1"/>
              </p:cNvSpPr>
              <p:nvPr/>
            </p:nvSpPr>
            <p:spPr bwMode="auto">
              <a:xfrm>
                <a:off x="151026" y="-19050"/>
                <a:ext cx="1504950" cy="26733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900" b="1" dirty="0">
                    <a:effectLst/>
                    <a:latin typeface="Times New Roman"/>
                    <a:ea typeface="Calibri"/>
                    <a:cs typeface="Arial"/>
                  </a:rPr>
                  <a:t>Customisation requests </a:t>
                </a:r>
                <a:endParaRPr lang="en-GB" sz="12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06636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34" y="223168"/>
            <a:ext cx="3344441" cy="145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739" y="1128682"/>
            <a:ext cx="4580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Evaluation Process </a:t>
            </a:r>
            <a:endParaRPr lang="en-GB" sz="2800" b="1" dirty="0"/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629535" y="5601970"/>
            <a:ext cx="278765" cy="21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600">
                <a:effectLst/>
                <a:latin typeface="Times New Roman"/>
                <a:ea typeface="Calibri"/>
                <a:cs typeface="Arial"/>
              </a:rPr>
              <a:t>I</a:t>
            </a:r>
            <a:r>
              <a:rPr lang="en-GB" sz="600" baseline="-25000">
                <a:effectLst/>
                <a:latin typeface="Times New Roman"/>
                <a:ea typeface="Calibri"/>
                <a:cs typeface="Arial"/>
              </a:rPr>
              <a:t>M</a:t>
            </a:r>
            <a:endParaRPr lang="en-GB" sz="1200">
              <a:effectLst/>
              <a:latin typeface="Times New Roman"/>
              <a:ea typeface="Calibri"/>
              <a:cs typeface="Arial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2626995" y="4660265"/>
            <a:ext cx="278765" cy="21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600">
                <a:effectLst/>
                <a:latin typeface="Times New Roman"/>
                <a:ea typeface="Calibri"/>
                <a:cs typeface="Arial"/>
              </a:rPr>
              <a:t>I</a:t>
            </a:r>
            <a:r>
              <a:rPr lang="en-GB" sz="600" baseline="-25000">
                <a:effectLst/>
                <a:latin typeface="Times New Roman"/>
                <a:ea typeface="Calibri"/>
                <a:cs typeface="Arial"/>
              </a:rPr>
              <a:t>S</a:t>
            </a:r>
            <a:endParaRPr lang="en-GB" sz="1200">
              <a:effectLst/>
              <a:latin typeface="Times New Roman"/>
              <a:ea typeface="Calibri"/>
              <a:cs typeface="Arial"/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8071" y="3219064"/>
            <a:ext cx="800765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Conducting the contextual inquiry on a real world case, a company customise software for 18 distributed customers. </a:t>
            </a:r>
          </a:p>
          <a:p>
            <a:endParaRPr lang="en-GB" dirty="0"/>
          </a:p>
          <a:p>
            <a:r>
              <a:rPr lang="en-GB" b="1" u="sng" dirty="0" smtClean="0"/>
              <a:t>Study out put: </a:t>
            </a:r>
          </a:p>
          <a:p>
            <a:endParaRPr lang="en-GB" u="sng" dirty="0" smtClean="0"/>
          </a:p>
          <a:p>
            <a:r>
              <a:rPr lang="en-GB" dirty="0"/>
              <a:t> </a:t>
            </a:r>
            <a:r>
              <a:rPr lang="en-GB" dirty="0" smtClean="0"/>
              <a:t>1- A conceptual model of a current model of real case </a:t>
            </a:r>
          </a:p>
          <a:p>
            <a:r>
              <a:rPr lang="en-GB" dirty="0" smtClean="0"/>
              <a:t>2- A historical data which used as a trace data to drive the simulation process. 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550416" y="2698812"/>
            <a:ext cx="2974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C00000"/>
                </a:solidFill>
              </a:rPr>
              <a:t>Contextual inquiry 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61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34" y="223168"/>
            <a:ext cx="3344441" cy="145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739" y="1128682"/>
            <a:ext cx="4580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Evaluation Process </a:t>
            </a:r>
            <a:endParaRPr lang="en-GB" sz="2800" b="1" dirty="0"/>
          </a:p>
        </p:txBody>
      </p:sp>
      <p:sp>
        <p:nvSpPr>
          <p:cNvPr id="67" name="Text Box 2"/>
          <p:cNvSpPr txBox="1">
            <a:spLocks noChangeArrowheads="1"/>
          </p:cNvSpPr>
          <p:nvPr/>
        </p:nvSpPr>
        <p:spPr bwMode="auto">
          <a:xfrm>
            <a:off x="2575052" y="5198624"/>
            <a:ext cx="278765" cy="21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600" dirty="0">
                <a:effectLst/>
                <a:latin typeface="Times New Roman"/>
                <a:ea typeface="Calibri"/>
                <a:cs typeface="Arial"/>
              </a:rPr>
              <a:t>I</a:t>
            </a:r>
            <a:r>
              <a:rPr lang="en-GB" sz="600" baseline="-25000" dirty="0">
                <a:effectLst/>
                <a:latin typeface="Times New Roman"/>
                <a:ea typeface="Calibri"/>
                <a:cs typeface="Arial"/>
              </a:rPr>
              <a:t>M</a:t>
            </a:r>
            <a:endParaRPr lang="en-GB" sz="1200" dirty="0">
              <a:effectLst/>
              <a:latin typeface="Times New Roman"/>
              <a:ea typeface="Calibri"/>
              <a:cs typeface="Arial"/>
            </a:endParaRPr>
          </a:p>
        </p:txBody>
      </p:sp>
      <p:sp>
        <p:nvSpPr>
          <p:cNvPr id="68" name="Text Box 2"/>
          <p:cNvSpPr txBox="1">
            <a:spLocks noChangeArrowheads="1"/>
          </p:cNvSpPr>
          <p:nvPr/>
        </p:nvSpPr>
        <p:spPr bwMode="auto">
          <a:xfrm>
            <a:off x="2602901" y="3652082"/>
            <a:ext cx="278765" cy="213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lnSpc>
                <a:spcPct val="150000"/>
              </a:lnSpc>
              <a:spcAft>
                <a:spcPts val="600"/>
              </a:spcAft>
            </a:pPr>
            <a:r>
              <a:rPr lang="en-GB" sz="600" dirty="0">
                <a:effectLst/>
                <a:latin typeface="Times New Roman"/>
                <a:ea typeface="Calibri"/>
                <a:cs typeface="Arial"/>
              </a:rPr>
              <a:t>I</a:t>
            </a:r>
            <a:r>
              <a:rPr lang="en-GB" sz="600" baseline="-25000" dirty="0">
                <a:effectLst/>
                <a:latin typeface="Times New Roman"/>
                <a:ea typeface="Calibri"/>
                <a:cs typeface="Arial"/>
              </a:rPr>
              <a:t>S</a:t>
            </a:r>
            <a:endParaRPr lang="en-GB" sz="1200" dirty="0">
              <a:effectLst/>
              <a:latin typeface="Times New Roman"/>
              <a:ea typeface="Calibri"/>
              <a:cs typeface="Arial"/>
            </a:endParaRPr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9" name="Group 68"/>
          <p:cNvGrpSpPr/>
          <p:nvPr/>
        </p:nvGrpSpPr>
        <p:grpSpPr>
          <a:xfrm>
            <a:off x="1218763" y="3322987"/>
            <a:ext cx="6533109" cy="2376663"/>
            <a:chOff x="1365250" y="4583430"/>
            <a:chExt cx="5064760" cy="1323975"/>
          </a:xfrm>
        </p:grpSpPr>
        <p:grpSp>
          <p:nvGrpSpPr>
            <p:cNvPr id="70" name="Group 69"/>
            <p:cNvGrpSpPr/>
            <p:nvPr/>
          </p:nvGrpSpPr>
          <p:grpSpPr>
            <a:xfrm>
              <a:off x="1365250" y="4583430"/>
              <a:ext cx="5064760" cy="1323975"/>
              <a:chOff x="0" y="0"/>
              <a:chExt cx="5064826" cy="1324041"/>
            </a:xfrm>
          </p:grpSpPr>
          <p:sp>
            <p:nvSpPr>
              <p:cNvPr id="72" name="Rectangle 71"/>
              <p:cNvSpPr/>
              <p:nvPr/>
            </p:nvSpPr>
            <p:spPr>
              <a:xfrm>
                <a:off x="0" y="575953"/>
                <a:ext cx="1092200" cy="268349"/>
              </a:xfrm>
              <a:prstGeom prst="rect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1050" b="1" dirty="0" smtClean="0">
                    <a:effectLst/>
                    <a:latin typeface="Times New Roman"/>
                    <a:ea typeface="Calibri"/>
                    <a:cs typeface="Arial"/>
                  </a:rPr>
                  <a:t>Trace data from the real case </a:t>
                </a:r>
                <a:endParaRPr lang="en-GB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  <p:sp>
            <p:nvSpPr>
              <p:cNvPr id="73" name="Rectangle 72"/>
              <p:cNvSpPr/>
              <p:nvPr/>
            </p:nvSpPr>
            <p:spPr>
              <a:xfrm>
                <a:off x="1549730" y="35626"/>
                <a:ext cx="1330036" cy="374073"/>
              </a:xfrm>
              <a:prstGeom prst="rect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900" b="1" dirty="0">
                    <a:effectLst/>
                    <a:latin typeface="Times New Roman"/>
                    <a:ea typeface="Calibri"/>
                    <a:cs typeface="Arial"/>
                  </a:rPr>
                  <a:t>Run the data on a simulation for the </a:t>
                </a:r>
                <a:r>
                  <a:rPr lang="en-GB" sz="900" b="1" dirty="0" smtClean="0">
                    <a:effectLst/>
                    <a:latin typeface="Times New Roman"/>
                    <a:ea typeface="Calibri"/>
                    <a:cs typeface="Arial"/>
                  </a:rPr>
                  <a:t>Real case model</a:t>
                </a:r>
                <a:endParaRPr lang="en-GB" sz="1600" b="1" dirty="0">
                  <a:effectLst/>
                  <a:latin typeface="Times New Roman"/>
                  <a:ea typeface="Calibri"/>
                  <a:cs typeface="Arial"/>
                </a:endParaRPr>
              </a:p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700" dirty="0">
                    <a:effectLst/>
                    <a:latin typeface="Times New Roman"/>
                    <a:ea typeface="Calibri"/>
                    <a:cs typeface="Arial"/>
                  </a:rPr>
                  <a:t> </a:t>
                </a:r>
                <a:endParaRPr lang="en-GB" sz="1200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  <p:sp>
            <p:nvSpPr>
              <p:cNvPr id="74" name="Rectangle 73"/>
              <p:cNvSpPr/>
              <p:nvPr/>
            </p:nvSpPr>
            <p:spPr>
              <a:xfrm>
                <a:off x="1543792" y="950026"/>
                <a:ext cx="1329690" cy="374015"/>
              </a:xfrm>
              <a:prstGeom prst="rect">
                <a:avLst/>
              </a:prstGeom>
              <a:ln w="6350"/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1050" b="1" dirty="0">
                    <a:effectLst/>
                    <a:latin typeface="Times New Roman"/>
                    <a:ea typeface="Calibri"/>
                    <a:cs typeface="Arial"/>
                  </a:rPr>
                  <a:t>Run the data on a simulation for the introduced model </a:t>
                </a:r>
                <a:endParaRPr lang="en-GB" sz="20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  <p:cxnSp>
            <p:nvCxnSpPr>
              <p:cNvPr id="75" name="Straight Arrow Connector 74"/>
              <p:cNvCxnSpPr/>
              <p:nvPr/>
            </p:nvCxnSpPr>
            <p:spPr>
              <a:xfrm>
                <a:off x="1306286" y="225631"/>
                <a:ext cx="243444" cy="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6" name="Straight Arrow Connector 75"/>
              <p:cNvCxnSpPr/>
              <p:nvPr/>
            </p:nvCxnSpPr>
            <p:spPr>
              <a:xfrm>
                <a:off x="1300348" y="1163782"/>
                <a:ext cx="243205" cy="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7" name="Straight Connector 76"/>
              <p:cNvCxnSpPr/>
              <p:nvPr/>
            </p:nvCxnSpPr>
            <p:spPr>
              <a:xfrm>
                <a:off x="1306286" y="225631"/>
                <a:ext cx="0" cy="938151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8" name="Straight Connector 77"/>
              <p:cNvCxnSpPr/>
              <p:nvPr/>
            </p:nvCxnSpPr>
            <p:spPr>
              <a:xfrm flipV="1">
                <a:off x="1086592" y="700644"/>
                <a:ext cx="213756" cy="1"/>
              </a:xfrm>
              <a:prstGeom prst="line">
                <a:avLst/>
              </a:prstGeom>
              <a:ln w="6350"/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79" name="Straight Arrow Connector 78"/>
              <p:cNvCxnSpPr/>
              <p:nvPr/>
            </p:nvCxnSpPr>
            <p:spPr>
              <a:xfrm>
                <a:off x="2879766" y="225631"/>
                <a:ext cx="415983" cy="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0" name="Straight Arrow Connector 79"/>
              <p:cNvCxnSpPr/>
              <p:nvPr/>
            </p:nvCxnSpPr>
            <p:spPr>
              <a:xfrm>
                <a:off x="2873829" y="1140031"/>
                <a:ext cx="415925" cy="0"/>
              </a:xfrm>
              <a:prstGeom prst="straightConnector1">
                <a:avLst/>
              </a:prstGeom>
              <a:ln>
                <a:headEnd type="none" w="med" len="med"/>
                <a:tailEnd type="triangle" w="med" len="med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1" name="Text Box 2"/>
              <p:cNvSpPr txBox="1">
                <a:spLocks noChangeArrowheads="1"/>
              </p:cNvSpPr>
              <p:nvPr/>
            </p:nvSpPr>
            <p:spPr bwMode="auto">
              <a:xfrm>
                <a:off x="3295403" y="0"/>
                <a:ext cx="1710046" cy="302202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1600" dirty="0">
                    <a:effectLst/>
                    <a:latin typeface="Times New Roman"/>
                    <a:ea typeface="Calibri"/>
                    <a:cs typeface="Arial"/>
                  </a:rPr>
                  <a:t>O</a:t>
                </a:r>
                <a:r>
                  <a:rPr lang="en-GB" sz="1600" baseline="-25000" dirty="0">
                    <a:effectLst/>
                    <a:latin typeface="Times New Roman"/>
                    <a:ea typeface="Calibri"/>
                    <a:cs typeface="Arial"/>
                  </a:rPr>
                  <a:t>S: output of the Simulation model</a:t>
                </a:r>
                <a:endParaRPr lang="en-GB" sz="1600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  <p:sp>
            <p:nvSpPr>
              <p:cNvPr id="82" name="Text Box 2"/>
              <p:cNvSpPr txBox="1">
                <a:spLocks noChangeArrowheads="1"/>
              </p:cNvSpPr>
              <p:nvPr/>
            </p:nvSpPr>
            <p:spPr bwMode="auto">
              <a:xfrm>
                <a:off x="3325091" y="950026"/>
                <a:ext cx="1739735" cy="301625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rot="0" vert="horz" wrap="square" lIns="91440" tIns="45720" rIns="91440" bIns="45720" anchor="t" anchorCtr="0">
                <a:noAutofit/>
              </a:bodyPr>
              <a:lstStyle/>
              <a:p>
                <a:pPr algn="just">
                  <a:lnSpc>
                    <a:spcPct val="150000"/>
                  </a:lnSpc>
                  <a:spcAft>
                    <a:spcPts val="600"/>
                  </a:spcAft>
                </a:pPr>
                <a:r>
                  <a:rPr lang="en-GB" sz="1400" b="1" dirty="0">
                    <a:effectLst/>
                    <a:latin typeface="Times New Roman"/>
                    <a:ea typeface="Calibri"/>
                    <a:cs typeface="Arial"/>
                  </a:rPr>
                  <a:t>O</a:t>
                </a:r>
                <a:r>
                  <a:rPr lang="en-GB" sz="1400" b="1" baseline="-25000" dirty="0">
                    <a:effectLst/>
                    <a:latin typeface="Times New Roman"/>
                    <a:ea typeface="Calibri"/>
                    <a:cs typeface="Arial"/>
                  </a:rPr>
                  <a:t>M: output of the introduced model</a:t>
                </a:r>
                <a:endParaRPr lang="en-GB" sz="1400" b="1" dirty="0">
                  <a:effectLst/>
                  <a:latin typeface="Times New Roman"/>
                  <a:ea typeface="Calibri"/>
                  <a:cs typeface="Arial"/>
                </a:endParaRPr>
              </a:p>
            </p:txBody>
          </p:sp>
        </p:grpSp>
        <p:sp>
          <p:nvSpPr>
            <p:cNvPr id="71" name="Text Box 2"/>
            <p:cNvSpPr txBox="1">
              <a:spLocks noChangeArrowheads="1"/>
            </p:cNvSpPr>
            <p:nvPr/>
          </p:nvSpPr>
          <p:spPr bwMode="auto">
            <a:xfrm>
              <a:off x="4324006" y="4992824"/>
              <a:ext cx="1791044" cy="47802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rot="0" vert="horz" wrap="square" lIns="91440" tIns="45720" rIns="91440" bIns="45720" anchor="t" anchorCtr="0">
              <a:noAutofit/>
            </a:bodyPr>
            <a:lstStyle/>
            <a:p>
              <a:pPr algn="ctr">
                <a:spcAft>
                  <a:spcPts val="600"/>
                </a:spcAft>
              </a:pPr>
              <a:r>
                <a:rPr lang="en-GB" sz="2000" dirty="0">
                  <a:effectLst/>
                  <a:latin typeface="Times New Roman"/>
                  <a:ea typeface="Calibri"/>
                  <a:cs typeface="Arial"/>
                </a:rPr>
                <a:t> </a:t>
              </a:r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550416" y="2698812"/>
            <a:ext cx="2974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C00000"/>
                </a:solidFill>
              </a:rPr>
              <a:t>Simulation Method </a:t>
            </a:r>
            <a:endParaRPr lang="en-GB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937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34" y="223168"/>
            <a:ext cx="3344441" cy="145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739" y="1128682"/>
            <a:ext cx="4580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Evaluation Process </a:t>
            </a:r>
            <a:endParaRPr lang="en-GB" sz="2800" b="1" dirty="0"/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50416" y="2698812"/>
            <a:ext cx="29740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b="1" dirty="0" smtClean="0">
                <a:solidFill>
                  <a:srgbClr val="C00000"/>
                </a:solidFill>
              </a:rPr>
              <a:t>Confirmatory Study </a:t>
            </a:r>
            <a:endParaRPr lang="en-GB" b="1" dirty="0">
              <a:solidFill>
                <a:srgbClr val="C0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48071" y="3219064"/>
            <a:ext cx="8007658" cy="2126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GB" sz="2400" b="1" dirty="0" smtClean="0"/>
              <a:t>Conducting semi structured interviews with 7 experts in the company to show them the simulation output and take their feedback. </a:t>
            </a:r>
          </a:p>
          <a:p>
            <a:pPr>
              <a:lnSpc>
                <a:spcPct val="15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7777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5034" y="223168"/>
            <a:ext cx="3344441" cy="14559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739" y="1128682"/>
            <a:ext cx="45808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 smtClean="0"/>
              <a:t>The Project Journey </a:t>
            </a:r>
            <a:endParaRPr lang="en-GB" sz="2800" b="1" dirty="0"/>
          </a:p>
        </p:txBody>
      </p:sp>
      <p:sp>
        <p:nvSpPr>
          <p:cNvPr id="2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val="1760911848"/>
              </p:ext>
            </p:extLst>
          </p:nvPr>
        </p:nvGraphicFramePr>
        <p:xfrm>
          <a:off x="683581" y="2494624"/>
          <a:ext cx="7776838" cy="29663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14584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543</TotalTime>
  <Words>299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Waveform</vt:lpstr>
      <vt:lpstr>Customisation Process for Distributed Software Development projects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SCCM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Customisation Process in Distributed Software Domain</dc:title>
  <dc:creator>A.Qahtani</dc:creator>
  <cp:lastModifiedBy>A.Qahtani</cp:lastModifiedBy>
  <cp:revision>18</cp:revision>
  <dcterms:created xsi:type="dcterms:W3CDTF">2014-06-15T10:47:54Z</dcterms:created>
  <dcterms:modified xsi:type="dcterms:W3CDTF">2014-06-15T19:51:44Z</dcterms:modified>
</cp:coreProperties>
</file>